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2.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2.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2.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2.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5815584" y="4178808"/>
            <a:ext cx="7973568" cy="1773936"/>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Virtual Reality (VR) is an immersive technology that simulates a realistic environment, allowing users to interact with 3D worlds through specialized equipment. It has gained popularity in various fields, including gaming, education, and healthcare. This presentation will explore the fundamentals of VR, its key technologies, applications, benefits, challenges, and future prospects.</a:t>
            </a:r>
            <a:endParaRPr lang="en-US" sz="1850" dirty="0"/>
          </a:p>
        </p:txBody>
      </p:sp>
      <p:sp>
        <p:nvSpPr>
          <p:cNvPr id="5" name="Text 1"/>
          <p:cNvSpPr/>
          <p:nvPr/>
        </p:nvSpPr>
        <p:spPr>
          <a:xfrm>
            <a:off x="5815584" y="2286000"/>
            <a:ext cx="7973568" cy="1636776"/>
          </a:xfrm>
          <a:prstGeom prst="rect">
            <a:avLst/>
          </a:prstGeom>
          <a:noFill/>
          <a:ln/>
        </p:spPr>
        <p:txBody>
          <a:bodyPr wrap="square" lIns="0" tIns="0" rIns="0" bIns="0" rtlCol="0" anchor="t"/>
          <a:lstStyle/>
          <a:p>
            <a:pPr algn="l" indent="0" marL="0">
              <a:lnSpc>
                <a:spcPts val="6410"/>
              </a:lnSpc>
              <a:buNone/>
            </a:pPr>
            <a:r>
              <a:rPr lang="en-US" sz="6410" dirty="0">
                <a:solidFill>
                  <a:srgbClr val="C2A1F7"/>
                </a:solidFill>
                <a:latin typeface="NotoSans-NotoSans-SemiBold" pitchFamily="34" charset="0"/>
                <a:ea typeface="NotoSans-NotoSans-SemiBold" pitchFamily="34" charset="-122"/>
                <a:cs typeface="NotoSans-NotoSans-SemiBold" pitchFamily="34" charset="-120"/>
              </a:rPr>
              <a:t>Virtual Reality Overview</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575304"/>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11137392" y="3575304"/>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85632" y="3575304"/>
            <a:ext cx="539496" cy="539496"/>
          </a:xfrm>
          <a:prstGeom prst="rect">
            <a:avLst/>
          </a:prstGeom>
        </p:spPr>
      </p:pic>
      <p:sp>
        <p:nvSpPr>
          <p:cNvPr id="7" name="Text 0"/>
          <p:cNvSpPr/>
          <p:nvPr/>
        </p:nvSpPr>
        <p:spPr>
          <a:xfrm>
            <a:off x="6007608" y="369417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8" name="Text 1"/>
          <p:cNvSpPr/>
          <p:nvPr/>
        </p:nvSpPr>
        <p:spPr>
          <a:xfrm>
            <a:off x="11320272" y="369417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9" name="Text 2"/>
          <p:cNvSpPr/>
          <p:nvPr/>
        </p:nvSpPr>
        <p:spPr>
          <a:xfrm>
            <a:off x="8659368" y="369417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0" name="Text 3"/>
          <p:cNvSpPr/>
          <p:nvPr/>
        </p:nvSpPr>
        <p:spPr>
          <a:xfrm>
            <a:off x="5815584" y="2441448"/>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Future of VR</a:t>
            </a:r>
            <a:endParaRPr lang="en-US" sz="4640" dirty="0"/>
          </a:p>
        </p:txBody>
      </p:sp>
      <p:sp>
        <p:nvSpPr>
          <p:cNvPr id="11" name="Text 4"/>
          <p:cNvSpPr/>
          <p:nvPr/>
        </p:nvSpPr>
        <p:spPr>
          <a:xfrm>
            <a:off x="11960352" y="4306824"/>
            <a:ext cx="180136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VR will enable new forms of social engagement.</a:t>
            </a:r>
            <a:endParaRPr lang="en-US" sz="1850" dirty="0"/>
          </a:p>
        </p:txBody>
      </p:sp>
      <p:sp>
        <p:nvSpPr>
          <p:cNvPr id="12" name="Text 5"/>
          <p:cNvSpPr/>
          <p:nvPr/>
        </p:nvSpPr>
        <p:spPr>
          <a:xfrm>
            <a:off x="9308592" y="4608576"/>
            <a:ext cx="180136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VR will be used in education, healthcare, and entertainment.</a:t>
            </a:r>
            <a:endParaRPr lang="en-US" sz="1850" dirty="0"/>
          </a:p>
        </p:txBody>
      </p:sp>
      <p:sp>
        <p:nvSpPr>
          <p:cNvPr id="13" name="Text 6"/>
          <p:cNvSpPr/>
          <p:nvPr/>
        </p:nvSpPr>
        <p:spPr>
          <a:xfrm>
            <a:off x="11960352" y="3575304"/>
            <a:ext cx="180136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Social Interaction</a:t>
            </a:r>
            <a:endParaRPr lang="en-US" sz="2320" dirty="0"/>
          </a:p>
        </p:txBody>
      </p:sp>
      <p:sp>
        <p:nvSpPr>
          <p:cNvPr id="14" name="Text 7"/>
          <p:cNvSpPr/>
          <p:nvPr/>
        </p:nvSpPr>
        <p:spPr>
          <a:xfrm>
            <a:off x="6656832" y="3575304"/>
            <a:ext cx="180136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Enhanced Immersion</a:t>
            </a:r>
            <a:endParaRPr lang="en-US" sz="2320" dirty="0"/>
          </a:p>
        </p:txBody>
      </p:sp>
      <p:sp>
        <p:nvSpPr>
          <p:cNvPr id="15" name="Text 8"/>
          <p:cNvSpPr/>
          <p:nvPr/>
        </p:nvSpPr>
        <p:spPr>
          <a:xfrm>
            <a:off x="6656832" y="4306824"/>
            <a:ext cx="180136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Future VR will provide even more realistic experiences.</a:t>
            </a:r>
            <a:endParaRPr lang="en-US" sz="1850" dirty="0"/>
          </a:p>
        </p:txBody>
      </p:sp>
      <p:sp>
        <p:nvSpPr>
          <p:cNvPr id="16" name="Text 9"/>
          <p:cNvSpPr/>
          <p:nvPr/>
        </p:nvSpPr>
        <p:spPr>
          <a:xfrm>
            <a:off x="9308592" y="3575304"/>
            <a:ext cx="1801368" cy="886968"/>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Wider Applications</a:t>
            </a:r>
            <a:endParaRPr lang="en-US" sz="232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11137392" y="342900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5824728" y="342900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85632" y="3429000"/>
            <a:ext cx="539496" cy="539496"/>
          </a:xfrm>
          <a:prstGeom prst="rect">
            <a:avLst/>
          </a:prstGeom>
        </p:spPr>
      </p:pic>
      <p:sp>
        <p:nvSpPr>
          <p:cNvPr id="7" name="Text 0"/>
          <p:cNvSpPr/>
          <p:nvPr/>
        </p:nvSpPr>
        <p:spPr>
          <a:xfrm>
            <a:off x="11320272" y="35478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3</a:t>
            </a:r>
            <a:endParaRPr lang="en-US" sz="2320" dirty="0"/>
          </a:p>
        </p:txBody>
      </p:sp>
      <p:sp>
        <p:nvSpPr>
          <p:cNvPr id="8" name="Text 1"/>
          <p:cNvSpPr/>
          <p:nvPr/>
        </p:nvSpPr>
        <p:spPr>
          <a:xfrm>
            <a:off x="6007608" y="35478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1</a:t>
            </a:r>
            <a:endParaRPr lang="en-US" sz="2320" dirty="0"/>
          </a:p>
        </p:txBody>
      </p:sp>
      <p:sp>
        <p:nvSpPr>
          <p:cNvPr id="9" name="Text 2"/>
          <p:cNvSpPr/>
          <p:nvPr/>
        </p:nvSpPr>
        <p:spPr>
          <a:xfrm>
            <a:off x="8659368" y="354787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Regular" pitchFamily="34" charset="0"/>
                <a:ea typeface="NotoSans-NotoSans-Regular" pitchFamily="34" charset="-122"/>
                <a:cs typeface="NotoSans-NotoSans-Regular" pitchFamily="34" charset="-120"/>
              </a:rPr>
              <a:t>2</a:t>
            </a:r>
            <a:endParaRPr lang="en-US" sz="2320" dirty="0"/>
          </a:p>
        </p:txBody>
      </p:sp>
      <p:sp>
        <p:nvSpPr>
          <p:cNvPr id="10" name="Text 3"/>
          <p:cNvSpPr/>
          <p:nvPr/>
        </p:nvSpPr>
        <p:spPr>
          <a:xfrm>
            <a:off x="11960352" y="3429000"/>
            <a:ext cx="180136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Wider Adoption</a:t>
            </a:r>
            <a:endParaRPr lang="en-US" sz="2320" dirty="0"/>
          </a:p>
        </p:txBody>
      </p:sp>
      <p:sp>
        <p:nvSpPr>
          <p:cNvPr id="11" name="Text 4"/>
          <p:cNvSpPr/>
          <p:nvPr/>
        </p:nvSpPr>
        <p:spPr>
          <a:xfrm>
            <a:off x="6656832" y="3429000"/>
            <a:ext cx="180136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Embracing VR</a:t>
            </a:r>
            <a:endParaRPr lang="en-US" sz="2320" dirty="0"/>
          </a:p>
        </p:txBody>
      </p:sp>
      <p:sp>
        <p:nvSpPr>
          <p:cNvPr id="12" name="Text 5"/>
          <p:cNvSpPr/>
          <p:nvPr/>
        </p:nvSpPr>
        <p:spPr>
          <a:xfrm>
            <a:off x="11960352" y="4160520"/>
            <a:ext cx="1801368"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More industries will integrate VR solutions.</a:t>
            </a:r>
            <a:endParaRPr lang="en-US" sz="1850" dirty="0"/>
          </a:p>
        </p:txBody>
      </p:sp>
      <p:sp>
        <p:nvSpPr>
          <p:cNvPr id="13" name="Text 6"/>
          <p:cNvSpPr/>
          <p:nvPr/>
        </p:nvSpPr>
        <p:spPr>
          <a:xfrm>
            <a:off x="9308592" y="4453128"/>
            <a:ext cx="1801368" cy="148132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Expect advancements in technology and applications.</a:t>
            </a:r>
            <a:endParaRPr lang="en-US" sz="1850" dirty="0"/>
          </a:p>
        </p:txBody>
      </p:sp>
      <p:sp>
        <p:nvSpPr>
          <p:cNvPr id="14" name="Text 7"/>
          <p:cNvSpPr/>
          <p:nvPr/>
        </p:nvSpPr>
        <p:spPr>
          <a:xfrm>
            <a:off x="6656832" y="4160520"/>
            <a:ext cx="1801368"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Virtual Reality is transforming experiences.</a:t>
            </a:r>
            <a:endParaRPr lang="en-US" sz="1850" dirty="0"/>
          </a:p>
        </p:txBody>
      </p:sp>
      <p:sp>
        <p:nvSpPr>
          <p:cNvPr id="15" name="Text 8"/>
          <p:cNvSpPr/>
          <p:nvPr/>
        </p:nvSpPr>
        <p:spPr>
          <a:xfrm>
            <a:off x="9308592" y="3429000"/>
            <a:ext cx="1801368" cy="886968"/>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Future Innovations</a:t>
            </a:r>
            <a:endParaRPr lang="en-US" sz="2320" dirty="0"/>
          </a:p>
        </p:txBody>
      </p:sp>
      <p:sp>
        <p:nvSpPr>
          <p:cNvPr id="16" name="Text 9"/>
          <p:cNvSpPr/>
          <p:nvPr/>
        </p:nvSpPr>
        <p:spPr>
          <a:xfrm>
            <a:off x="5815584" y="2295144"/>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Conclusion</a:t>
            </a:r>
            <a:endParaRPr lang="en-US" sz="46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sp>
        <p:nvSpPr>
          <p:cNvPr id="4" name="Text 0"/>
          <p:cNvSpPr/>
          <p:nvPr/>
        </p:nvSpPr>
        <p:spPr>
          <a:xfrm>
            <a:off x="3767328" y="4032504"/>
            <a:ext cx="2157984"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Questions</a:t>
            </a:r>
            <a:endParaRPr lang="en-US" sz="2320" dirty="0"/>
          </a:p>
        </p:txBody>
      </p:sp>
      <p:sp>
        <p:nvSpPr>
          <p:cNvPr id="5" name="Text 1"/>
          <p:cNvSpPr/>
          <p:nvPr/>
        </p:nvSpPr>
        <p:spPr>
          <a:xfrm>
            <a:off x="6419088" y="4032504"/>
            <a:ext cx="2157984"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Feedback</a:t>
            </a:r>
            <a:endParaRPr lang="en-US" sz="2320" dirty="0"/>
          </a:p>
        </p:txBody>
      </p:sp>
      <p:sp>
        <p:nvSpPr>
          <p:cNvPr id="6" name="Text 2"/>
          <p:cNvSpPr/>
          <p:nvPr/>
        </p:nvSpPr>
        <p:spPr>
          <a:xfrm>
            <a:off x="3767328" y="4471416"/>
            <a:ext cx="2157984"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Feel free to ask any questions.</a:t>
            </a:r>
            <a:endParaRPr lang="en-US" sz="1850" dirty="0"/>
          </a:p>
        </p:txBody>
      </p:sp>
      <p:sp>
        <p:nvSpPr>
          <p:cNvPr id="7" name="Text 3"/>
          <p:cNvSpPr/>
          <p:nvPr/>
        </p:nvSpPr>
        <p:spPr>
          <a:xfrm>
            <a:off x="859536" y="3044952"/>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Thank You</a:t>
            </a:r>
            <a:endParaRPr lang="en-US" sz="4640" dirty="0"/>
          </a:p>
        </p:txBody>
      </p:sp>
      <p:sp>
        <p:nvSpPr>
          <p:cNvPr id="8" name="Text 4"/>
          <p:cNvSpPr/>
          <p:nvPr/>
        </p:nvSpPr>
        <p:spPr>
          <a:xfrm>
            <a:off x="1106424" y="4032504"/>
            <a:ext cx="2157984"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Appreciation</a:t>
            </a:r>
            <a:endParaRPr lang="en-US" sz="2320" dirty="0"/>
          </a:p>
        </p:txBody>
      </p:sp>
      <p:sp>
        <p:nvSpPr>
          <p:cNvPr id="9" name="Text 5"/>
          <p:cNvSpPr/>
          <p:nvPr/>
        </p:nvSpPr>
        <p:spPr>
          <a:xfrm>
            <a:off x="6419088" y="4471416"/>
            <a:ext cx="2157984"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Your feedback is valuable to us.</a:t>
            </a:r>
            <a:endParaRPr lang="en-US" sz="1850" dirty="0"/>
          </a:p>
        </p:txBody>
      </p:sp>
      <p:sp>
        <p:nvSpPr>
          <p:cNvPr id="10" name="Text 6"/>
          <p:cNvSpPr/>
          <p:nvPr/>
        </p:nvSpPr>
        <p:spPr>
          <a:xfrm>
            <a:off x="1106424" y="4471416"/>
            <a:ext cx="2157984"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Thank you for your attention.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3611880" y="3968496"/>
            <a:ext cx="2468880" cy="1152144"/>
          </a:xfrm>
          <a:prstGeom prst="rect">
            <a:avLst/>
          </a:prstGeom>
        </p:spPr>
      </p:pic>
      <p:pic>
        <p:nvPicPr>
          <p:cNvPr id="5" name="Image 3" descr="preencoded.png">    </p:cNvPr>
          <p:cNvPicPr>
            <a:picLocks noChangeAspect="1"/>
          </p:cNvPicPr>
          <p:nvPr/>
        </p:nvPicPr>
        <p:blipFill>
          <a:blip r:embed="rId4"/>
          <a:stretch>
            <a:fillRect/>
          </a:stretch>
        </p:blipFill>
        <p:spPr>
          <a:xfrm>
            <a:off x="877824" y="3968496"/>
            <a:ext cx="2468880" cy="1152144"/>
          </a:xfrm>
          <a:prstGeom prst="rect">
            <a:avLst/>
          </a:prstGeom>
        </p:spPr>
      </p:pic>
      <p:pic>
        <p:nvPicPr>
          <p:cNvPr id="6" name="Image 4" descr="preencoded.png">    </p:cNvPr>
          <p:cNvPicPr>
            <a:picLocks noChangeAspect="1"/>
          </p:cNvPicPr>
          <p:nvPr/>
        </p:nvPicPr>
        <p:blipFill>
          <a:blip r:embed="rId5"/>
          <a:stretch>
            <a:fillRect/>
          </a:stretch>
        </p:blipFill>
        <p:spPr>
          <a:xfrm>
            <a:off x="6345936" y="3968496"/>
            <a:ext cx="2468880" cy="1152144"/>
          </a:xfrm>
          <a:prstGeom prst="rect">
            <a:avLst/>
          </a:prstGeom>
        </p:spPr>
      </p:pic>
      <p:sp>
        <p:nvSpPr>
          <p:cNvPr id="7" name="Text 0"/>
          <p:cNvSpPr/>
          <p:nvPr/>
        </p:nvSpPr>
        <p:spPr>
          <a:xfrm>
            <a:off x="6592824" y="4105656"/>
            <a:ext cx="1975104" cy="594360"/>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Applications of VR</a:t>
            </a:r>
            <a:endParaRPr lang="en-US" sz="2320" dirty="0"/>
          </a:p>
        </p:txBody>
      </p:sp>
      <p:sp>
        <p:nvSpPr>
          <p:cNvPr id="8" name="Text 1"/>
          <p:cNvSpPr/>
          <p:nvPr/>
        </p:nvSpPr>
        <p:spPr>
          <a:xfrm>
            <a:off x="1124712" y="4105656"/>
            <a:ext cx="1975104" cy="886968"/>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What is Virtual Reality?</a:t>
            </a:r>
            <a:endParaRPr lang="en-US" sz="2320" dirty="0"/>
          </a:p>
        </p:txBody>
      </p:sp>
      <p:sp>
        <p:nvSpPr>
          <p:cNvPr id="9" name="Text 2"/>
          <p:cNvSpPr/>
          <p:nvPr/>
        </p:nvSpPr>
        <p:spPr>
          <a:xfrm>
            <a:off x="859536" y="3099816"/>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CONTENTS(1)</a:t>
            </a:r>
            <a:endParaRPr lang="en-US" sz="4640" dirty="0"/>
          </a:p>
        </p:txBody>
      </p:sp>
      <p:sp>
        <p:nvSpPr>
          <p:cNvPr id="10" name="Text 3"/>
          <p:cNvSpPr/>
          <p:nvPr/>
        </p:nvSpPr>
        <p:spPr>
          <a:xfrm>
            <a:off x="3858768" y="4105656"/>
            <a:ext cx="1975104" cy="886968"/>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Key VR Technologies</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858768"/>
            <a:ext cx="3840480" cy="566928"/>
          </a:xfrm>
          <a:prstGeom prst="rect">
            <a:avLst/>
          </a:prstGeom>
        </p:spPr>
      </p:pic>
      <p:pic>
        <p:nvPicPr>
          <p:cNvPr id="5" name="Image 3" descr="preencoded.png">    </p:cNvPr>
          <p:cNvPicPr>
            <a:picLocks noChangeAspect="1"/>
          </p:cNvPicPr>
          <p:nvPr/>
        </p:nvPicPr>
        <p:blipFill>
          <a:blip r:embed="rId4"/>
          <a:stretch>
            <a:fillRect/>
          </a:stretch>
        </p:blipFill>
        <p:spPr>
          <a:xfrm>
            <a:off x="9930384" y="3858768"/>
            <a:ext cx="3840480" cy="566928"/>
          </a:xfrm>
          <a:prstGeom prst="rect">
            <a:avLst/>
          </a:prstGeom>
        </p:spPr>
      </p:pic>
      <p:pic>
        <p:nvPicPr>
          <p:cNvPr id="6" name="Image 4" descr="preencoded.png">    </p:cNvPr>
          <p:cNvPicPr>
            <a:picLocks noChangeAspect="1"/>
          </p:cNvPicPr>
          <p:nvPr/>
        </p:nvPicPr>
        <p:blipFill>
          <a:blip r:embed="rId5"/>
          <a:stretch>
            <a:fillRect/>
          </a:stretch>
        </p:blipFill>
        <p:spPr>
          <a:xfrm>
            <a:off x="9930384" y="4681728"/>
            <a:ext cx="3840480" cy="566928"/>
          </a:xfrm>
          <a:prstGeom prst="rect">
            <a:avLst/>
          </a:prstGeom>
        </p:spPr>
      </p:pic>
      <p:pic>
        <p:nvPicPr>
          <p:cNvPr id="7" name="Image 5" descr="preencoded.png">    </p:cNvPr>
          <p:cNvPicPr>
            <a:picLocks noChangeAspect="1"/>
          </p:cNvPicPr>
          <p:nvPr/>
        </p:nvPicPr>
        <p:blipFill>
          <a:blip r:embed="rId6"/>
          <a:stretch>
            <a:fillRect/>
          </a:stretch>
        </p:blipFill>
        <p:spPr>
          <a:xfrm>
            <a:off x="5824728" y="4681728"/>
            <a:ext cx="3840480" cy="566928"/>
          </a:xfrm>
          <a:prstGeom prst="rect">
            <a:avLst/>
          </a:prstGeom>
        </p:spPr>
      </p:pic>
      <p:sp>
        <p:nvSpPr>
          <p:cNvPr id="8" name="Text 0"/>
          <p:cNvSpPr/>
          <p:nvPr/>
        </p:nvSpPr>
        <p:spPr>
          <a:xfrm>
            <a:off x="6080760" y="4809744"/>
            <a:ext cx="3337560"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Future of VR</a:t>
            </a:r>
            <a:endParaRPr lang="en-US" sz="2320" dirty="0"/>
          </a:p>
        </p:txBody>
      </p:sp>
      <p:sp>
        <p:nvSpPr>
          <p:cNvPr id="9" name="Text 1"/>
          <p:cNvSpPr/>
          <p:nvPr/>
        </p:nvSpPr>
        <p:spPr>
          <a:xfrm>
            <a:off x="10177272" y="3986784"/>
            <a:ext cx="3337560"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Challenges in VR</a:t>
            </a:r>
            <a:endParaRPr lang="en-US" sz="2320" dirty="0"/>
          </a:p>
        </p:txBody>
      </p:sp>
      <p:sp>
        <p:nvSpPr>
          <p:cNvPr id="10" name="Text 2"/>
          <p:cNvSpPr/>
          <p:nvPr/>
        </p:nvSpPr>
        <p:spPr>
          <a:xfrm>
            <a:off x="5815584" y="2980944"/>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CONTENTS(2)</a:t>
            </a:r>
            <a:endParaRPr lang="en-US" sz="4640" dirty="0"/>
          </a:p>
        </p:txBody>
      </p:sp>
      <p:sp>
        <p:nvSpPr>
          <p:cNvPr id="11" name="Text 3"/>
          <p:cNvSpPr/>
          <p:nvPr/>
        </p:nvSpPr>
        <p:spPr>
          <a:xfrm>
            <a:off x="10177272" y="4809744"/>
            <a:ext cx="3337560"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Conclusion</a:t>
            </a:r>
            <a:endParaRPr lang="en-US" sz="2320" dirty="0"/>
          </a:p>
        </p:txBody>
      </p:sp>
      <p:sp>
        <p:nvSpPr>
          <p:cNvPr id="12" name="Text 4"/>
          <p:cNvSpPr/>
          <p:nvPr/>
        </p:nvSpPr>
        <p:spPr>
          <a:xfrm>
            <a:off x="6080760" y="3986784"/>
            <a:ext cx="3337560"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Benefits of VR</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877824" y="3456432"/>
            <a:ext cx="2468880" cy="2185416"/>
          </a:xfrm>
          <a:prstGeom prst="rect">
            <a:avLst/>
          </a:prstGeom>
        </p:spPr>
      </p:pic>
      <p:pic>
        <p:nvPicPr>
          <p:cNvPr id="5" name="Image 3" descr="preencoded.png">    </p:cNvPr>
          <p:cNvPicPr>
            <a:picLocks noChangeAspect="1"/>
          </p:cNvPicPr>
          <p:nvPr/>
        </p:nvPicPr>
        <p:blipFill>
          <a:blip r:embed="rId4"/>
          <a:stretch>
            <a:fillRect/>
          </a:stretch>
        </p:blipFill>
        <p:spPr>
          <a:xfrm>
            <a:off x="6345936" y="3456432"/>
            <a:ext cx="2468880" cy="2185416"/>
          </a:xfrm>
          <a:prstGeom prst="rect">
            <a:avLst/>
          </a:prstGeom>
        </p:spPr>
      </p:pic>
      <p:pic>
        <p:nvPicPr>
          <p:cNvPr id="6" name="Image 4" descr="preencoded.png">    </p:cNvPr>
          <p:cNvPicPr>
            <a:picLocks noChangeAspect="1"/>
          </p:cNvPicPr>
          <p:nvPr/>
        </p:nvPicPr>
        <p:blipFill>
          <a:blip r:embed="rId5"/>
          <a:stretch>
            <a:fillRect/>
          </a:stretch>
        </p:blipFill>
        <p:spPr>
          <a:xfrm>
            <a:off x="3611880" y="3456432"/>
            <a:ext cx="2468880" cy="2185416"/>
          </a:xfrm>
          <a:prstGeom prst="rect">
            <a:avLst/>
          </a:prstGeom>
        </p:spPr>
      </p:pic>
      <p:sp>
        <p:nvSpPr>
          <p:cNvPr id="7" name="Text 0"/>
          <p:cNvSpPr/>
          <p:nvPr/>
        </p:nvSpPr>
        <p:spPr>
          <a:xfrm>
            <a:off x="1124712" y="3593592"/>
            <a:ext cx="1975104" cy="594360"/>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Immersive Experience</a:t>
            </a:r>
            <a:endParaRPr lang="en-US" sz="2320" dirty="0"/>
          </a:p>
        </p:txBody>
      </p:sp>
      <p:sp>
        <p:nvSpPr>
          <p:cNvPr id="8" name="Text 1"/>
          <p:cNvSpPr/>
          <p:nvPr/>
        </p:nvSpPr>
        <p:spPr>
          <a:xfrm>
            <a:off x="3858768" y="4325112"/>
            <a:ext cx="197510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Users can interact with the virtual world.</a:t>
            </a:r>
            <a:endParaRPr lang="en-US" sz="1850" dirty="0"/>
          </a:p>
        </p:txBody>
      </p:sp>
      <p:sp>
        <p:nvSpPr>
          <p:cNvPr id="9" name="Text 2"/>
          <p:cNvSpPr/>
          <p:nvPr/>
        </p:nvSpPr>
        <p:spPr>
          <a:xfrm>
            <a:off x="3858768" y="3593592"/>
            <a:ext cx="1975104" cy="594360"/>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Interactive Elements</a:t>
            </a:r>
            <a:endParaRPr lang="en-US" sz="2320" dirty="0"/>
          </a:p>
        </p:txBody>
      </p:sp>
      <p:sp>
        <p:nvSpPr>
          <p:cNvPr id="10" name="Text 3"/>
          <p:cNvSpPr/>
          <p:nvPr/>
        </p:nvSpPr>
        <p:spPr>
          <a:xfrm>
            <a:off x="6592824" y="4325112"/>
            <a:ext cx="197510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It mimics real-world scenarios for training.</a:t>
            </a:r>
            <a:endParaRPr lang="en-US" sz="1850" dirty="0"/>
          </a:p>
        </p:txBody>
      </p:sp>
      <p:sp>
        <p:nvSpPr>
          <p:cNvPr id="11" name="Text 4"/>
          <p:cNvSpPr/>
          <p:nvPr/>
        </p:nvSpPr>
        <p:spPr>
          <a:xfrm>
            <a:off x="859536" y="2587752"/>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What is Virtual Reality?</a:t>
            </a:r>
            <a:endParaRPr lang="en-US" sz="4640" dirty="0"/>
          </a:p>
        </p:txBody>
      </p:sp>
      <p:sp>
        <p:nvSpPr>
          <p:cNvPr id="12" name="Text 5"/>
          <p:cNvSpPr/>
          <p:nvPr/>
        </p:nvSpPr>
        <p:spPr>
          <a:xfrm>
            <a:off x="1124712" y="4325112"/>
            <a:ext cx="1975104"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Virtual reality creates a simulated environment.</a:t>
            </a:r>
            <a:endParaRPr lang="en-US" sz="1850" dirty="0"/>
          </a:p>
        </p:txBody>
      </p:sp>
      <p:sp>
        <p:nvSpPr>
          <p:cNvPr id="13" name="Text 6"/>
          <p:cNvSpPr/>
          <p:nvPr/>
        </p:nvSpPr>
        <p:spPr>
          <a:xfrm>
            <a:off x="6592824" y="3593592"/>
            <a:ext cx="1975104" cy="594360"/>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Realistic Simulations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sp>
        <p:nvSpPr>
          <p:cNvPr id="4" name="Text 0"/>
          <p:cNvSpPr/>
          <p:nvPr/>
        </p:nvSpPr>
        <p:spPr>
          <a:xfrm>
            <a:off x="859536" y="3520440"/>
            <a:ext cx="12920472"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Key VR Technologies</a:t>
            </a:r>
            <a:endParaRPr lang="en-US" sz="4640" dirty="0"/>
          </a:p>
        </p:txBody>
      </p:sp>
      <p:sp>
        <p:nvSpPr>
          <p:cNvPr id="5" name="Text 1"/>
          <p:cNvSpPr/>
          <p:nvPr/>
        </p:nvSpPr>
        <p:spPr>
          <a:xfrm>
            <a:off x="1106424" y="4937760"/>
            <a:ext cx="3813048"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Devices that provide immersive experiences.</a:t>
            </a:r>
            <a:endParaRPr lang="en-US" sz="1850" dirty="0"/>
          </a:p>
        </p:txBody>
      </p:sp>
      <p:sp>
        <p:nvSpPr>
          <p:cNvPr id="6" name="Text 2"/>
          <p:cNvSpPr/>
          <p:nvPr/>
        </p:nvSpPr>
        <p:spPr>
          <a:xfrm>
            <a:off x="1106424" y="4507992"/>
            <a:ext cx="3813048"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Virtual Reality Headsets</a:t>
            </a:r>
            <a:endParaRPr lang="en-US" sz="2320" dirty="0"/>
          </a:p>
        </p:txBody>
      </p:sp>
      <p:sp>
        <p:nvSpPr>
          <p:cNvPr id="7" name="Text 3"/>
          <p:cNvSpPr/>
          <p:nvPr/>
        </p:nvSpPr>
        <p:spPr>
          <a:xfrm>
            <a:off x="9720072" y="4937760"/>
            <a:ext cx="3813048"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Technology that simulates touch sensations.</a:t>
            </a:r>
            <a:endParaRPr lang="en-US" sz="1850" dirty="0"/>
          </a:p>
        </p:txBody>
      </p:sp>
      <p:sp>
        <p:nvSpPr>
          <p:cNvPr id="8" name="Text 4"/>
          <p:cNvSpPr/>
          <p:nvPr/>
        </p:nvSpPr>
        <p:spPr>
          <a:xfrm>
            <a:off x="5413248" y="4507992"/>
            <a:ext cx="3813048"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Motion Tracking</a:t>
            </a:r>
            <a:endParaRPr lang="en-US" sz="2320" dirty="0"/>
          </a:p>
        </p:txBody>
      </p:sp>
      <p:sp>
        <p:nvSpPr>
          <p:cNvPr id="9" name="Text 5"/>
          <p:cNvSpPr/>
          <p:nvPr/>
        </p:nvSpPr>
        <p:spPr>
          <a:xfrm>
            <a:off x="5413248" y="4937760"/>
            <a:ext cx="3813048" cy="59436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Technology that tracks user movements.</a:t>
            </a:r>
            <a:endParaRPr lang="en-US" sz="1850" dirty="0"/>
          </a:p>
        </p:txBody>
      </p:sp>
      <p:sp>
        <p:nvSpPr>
          <p:cNvPr id="10" name="Text 6"/>
          <p:cNvSpPr/>
          <p:nvPr/>
        </p:nvSpPr>
        <p:spPr>
          <a:xfrm>
            <a:off x="9720072" y="4507992"/>
            <a:ext cx="3813048"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Haptic Feedback</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5824728" y="3310128"/>
            <a:ext cx="2468880" cy="2478024"/>
          </a:xfrm>
          <a:prstGeom prst="rect">
            <a:avLst/>
          </a:prstGeom>
        </p:spPr>
      </p:pic>
      <p:pic>
        <p:nvPicPr>
          <p:cNvPr id="5" name="Image 3" descr="preencoded.png">    </p:cNvPr>
          <p:cNvPicPr>
            <a:picLocks noChangeAspect="1"/>
          </p:cNvPicPr>
          <p:nvPr/>
        </p:nvPicPr>
        <p:blipFill>
          <a:blip r:embed="rId4"/>
          <a:stretch>
            <a:fillRect/>
          </a:stretch>
        </p:blipFill>
        <p:spPr>
          <a:xfrm>
            <a:off x="8558784" y="3310128"/>
            <a:ext cx="2468880" cy="2478024"/>
          </a:xfrm>
          <a:prstGeom prst="rect">
            <a:avLst/>
          </a:prstGeom>
        </p:spPr>
      </p:pic>
      <p:pic>
        <p:nvPicPr>
          <p:cNvPr id="6" name="Image 4" descr="preencoded.png">    </p:cNvPr>
          <p:cNvPicPr>
            <a:picLocks noChangeAspect="1"/>
          </p:cNvPicPr>
          <p:nvPr/>
        </p:nvPicPr>
        <p:blipFill>
          <a:blip r:embed="rId5"/>
          <a:stretch>
            <a:fillRect/>
          </a:stretch>
        </p:blipFill>
        <p:spPr>
          <a:xfrm>
            <a:off x="11292840" y="3310128"/>
            <a:ext cx="2468880" cy="2478024"/>
          </a:xfrm>
          <a:prstGeom prst="rect">
            <a:avLst/>
          </a:prstGeom>
        </p:spPr>
      </p:pic>
      <p:sp>
        <p:nvSpPr>
          <p:cNvPr id="7" name="Text 0"/>
          <p:cNvSpPr/>
          <p:nvPr/>
        </p:nvSpPr>
        <p:spPr>
          <a:xfrm>
            <a:off x="8814816" y="3886200"/>
            <a:ext cx="1975104" cy="1773936"/>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Delivers high-fidelity graphics and haptic feedback for PlayStation gaming.</a:t>
            </a:r>
            <a:endParaRPr lang="en-US" sz="1850" dirty="0"/>
          </a:p>
        </p:txBody>
      </p:sp>
      <p:sp>
        <p:nvSpPr>
          <p:cNvPr id="8" name="Text 1"/>
          <p:cNvSpPr/>
          <p:nvPr/>
        </p:nvSpPr>
        <p:spPr>
          <a:xfrm>
            <a:off x="6080760" y="3886200"/>
            <a:ext cx="1975104" cy="148132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Features standalone capabilities and social interaction in virtual spaces.</a:t>
            </a:r>
            <a:endParaRPr lang="en-US" sz="1850" dirty="0"/>
          </a:p>
        </p:txBody>
      </p:sp>
      <p:sp>
        <p:nvSpPr>
          <p:cNvPr id="9" name="Text 2"/>
          <p:cNvSpPr/>
          <p:nvPr/>
        </p:nvSpPr>
        <p:spPr>
          <a:xfrm>
            <a:off x="11548872" y="4178808"/>
            <a:ext cx="1975104"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Combines AR and VR for a mixed-reality experience.</a:t>
            </a:r>
            <a:endParaRPr lang="en-US" sz="1850" dirty="0"/>
          </a:p>
        </p:txBody>
      </p:sp>
      <p:sp>
        <p:nvSpPr>
          <p:cNvPr id="10" name="Text 3"/>
          <p:cNvSpPr/>
          <p:nvPr/>
        </p:nvSpPr>
        <p:spPr>
          <a:xfrm>
            <a:off x="5815584" y="2441448"/>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VR Technologies</a:t>
            </a:r>
            <a:endParaRPr lang="en-US" sz="4640" dirty="0"/>
          </a:p>
        </p:txBody>
      </p:sp>
      <p:sp>
        <p:nvSpPr>
          <p:cNvPr id="11" name="Text 4"/>
          <p:cNvSpPr/>
          <p:nvPr/>
        </p:nvSpPr>
        <p:spPr>
          <a:xfrm>
            <a:off x="8814816" y="3447288"/>
            <a:ext cx="1975104"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PSVR 2</a:t>
            </a:r>
            <a:endParaRPr lang="en-US" sz="2320" dirty="0"/>
          </a:p>
        </p:txBody>
      </p:sp>
      <p:sp>
        <p:nvSpPr>
          <p:cNvPr id="12" name="Text 5"/>
          <p:cNvSpPr/>
          <p:nvPr/>
        </p:nvSpPr>
        <p:spPr>
          <a:xfrm>
            <a:off x="6080760" y="3447288"/>
            <a:ext cx="1975104" cy="301752"/>
          </a:xfrm>
          <a:prstGeom prst="rect">
            <a:avLst/>
          </a:prstGeom>
          <a:noFill/>
          <a:ln/>
        </p:spPr>
        <p:txBody>
          <a:bodyPr wrap="non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Meta Quest</a:t>
            </a:r>
            <a:endParaRPr lang="en-US" sz="2320" dirty="0"/>
          </a:p>
        </p:txBody>
      </p:sp>
      <p:sp>
        <p:nvSpPr>
          <p:cNvPr id="13" name="Text 6"/>
          <p:cNvSpPr/>
          <p:nvPr/>
        </p:nvSpPr>
        <p:spPr>
          <a:xfrm>
            <a:off x="11548872" y="3447288"/>
            <a:ext cx="1975104" cy="594360"/>
          </a:xfrm>
          <a:prstGeom prst="rect">
            <a:avLst/>
          </a:prstGeom>
          <a:noFill/>
          <a:ln/>
        </p:spPr>
        <p:txBody>
          <a:bodyPr wrap="square" lIns="0" tIns="0" rIns="0" bIns="0" rtlCol="0" anchor="t"/>
          <a:lstStyle/>
          <a:p>
            <a:pPr algn="l" indent="0" marL="0">
              <a:lnSpc>
                <a:spcPts val="2320"/>
              </a:lnSpc>
              <a:buNone/>
            </a:pPr>
            <a:r>
              <a:rPr lang="en-US" sz="2320" dirty="0">
                <a:solidFill>
                  <a:srgbClr val="E0D6E7"/>
                </a:solidFill>
                <a:latin typeface="NotoSans-NotoSans-SemiBold" pitchFamily="34" charset="0"/>
                <a:ea typeface="NotoSans-NotoSans-SemiBold" pitchFamily="34" charset="-122"/>
                <a:cs typeface="NotoSans-NotoSans-SemiBold" pitchFamily="34" charset="-120"/>
              </a:rPr>
              <a:t>Apple Vision Pro</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14575536" cy="2834640"/>
          </a:xfrm>
          <a:prstGeom prst="rect">
            <a:avLst/>
          </a:prstGeom>
        </p:spPr>
      </p:pic>
      <p:pic>
        <p:nvPicPr>
          <p:cNvPr id="4" name="Image 2" descr="preencoded.png">    </p:cNvPr>
          <p:cNvPicPr>
            <a:picLocks noChangeAspect="1"/>
          </p:cNvPicPr>
          <p:nvPr/>
        </p:nvPicPr>
        <p:blipFill>
          <a:blip r:embed="rId3"/>
          <a:stretch>
            <a:fillRect/>
          </a:stretch>
        </p:blipFill>
        <p:spPr>
          <a:xfrm>
            <a:off x="7543800" y="4389120"/>
            <a:ext cx="521208" cy="594360"/>
          </a:xfrm>
          <a:prstGeom prst="rect">
            <a:avLst/>
          </a:prstGeom>
        </p:spPr>
      </p:pic>
      <p:pic>
        <p:nvPicPr>
          <p:cNvPr id="5" name="Image 3" descr="preencoded.png">    </p:cNvPr>
          <p:cNvPicPr>
            <a:picLocks noChangeAspect="1"/>
          </p:cNvPicPr>
          <p:nvPr/>
        </p:nvPicPr>
        <p:blipFill>
          <a:blip r:embed="rId4"/>
          <a:stretch>
            <a:fillRect/>
          </a:stretch>
        </p:blipFill>
        <p:spPr>
          <a:xfrm>
            <a:off x="804672" y="4389120"/>
            <a:ext cx="740664" cy="594360"/>
          </a:xfrm>
          <a:prstGeom prst="rect">
            <a:avLst/>
          </a:prstGeom>
        </p:spPr>
      </p:pic>
      <p:pic>
        <p:nvPicPr>
          <p:cNvPr id="6" name="Image 4" descr="preencoded.png">    </p:cNvPr>
          <p:cNvPicPr>
            <a:picLocks noChangeAspect="1"/>
          </p:cNvPicPr>
          <p:nvPr/>
        </p:nvPicPr>
        <p:blipFill>
          <a:blip r:embed="rId5"/>
          <a:stretch>
            <a:fillRect/>
          </a:stretch>
        </p:blipFill>
        <p:spPr>
          <a:xfrm>
            <a:off x="4123944" y="4389120"/>
            <a:ext cx="740664" cy="594360"/>
          </a:xfrm>
          <a:prstGeom prst="rect">
            <a:avLst/>
          </a:prstGeom>
        </p:spPr>
      </p:pic>
      <p:pic>
        <p:nvPicPr>
          <p:cNvPr id="7" name="Image 5" descr="preencoded.png">    </p:cNvPr>
          <p:cNvPicPr>
            <a:picLocks noChangeAspect="1"/>
          </p:cNvPicPr>
          <p:nvPr/>
        </p:nvPicPr>
        <p:blipFill>
          <a:blip r:embed="rId6"/>
          <a:stretch>
            <a:fillRect/>
          </a:stretch>
        </p:blipFill>
        <p:spPr>
          <a:xfrm>
            <a:off x="10863072" y="4389120"/>
            <a:ext cx="521208" cy="594360"/>
          </a:xfrm>
          <a:prstGeom prst="rect">
            <a:avLst/>
          </a:prstGeom>
        </p:spPr>
      </p:pic>
      <p:sp>
        <p:nvSpPr>
          <p:cNvPr id="8" name="Text 0"/>
          <p:cNvSpPr/>
          <p:nvPr/>
        </p:nvSpPr>
        <p:spPr>
          <a:xfrm>
            <a:off x="4197096" y="5998464"/>
            <a:ext cx="293522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Simulations for experiential education across disciplines.</a:t>
            </a:r>
            <a:endParaRPr lang="en-US" sz="1850" dirty="0"/>
          </a:p>
        </p:txBody>
      </p:sp>
      <p:sp>
        <p:nvSpPr>
          <p:cNvPr id="9" name="Text 1"/>
          <p:cNvSpPr/>
          <p:nvPr/>
        </p:nvSpPr>
        <p:spPr>
          <a:xfrm>
            <a:off x="7507224" y="5998464"/>
            <a:ext cx="2935224"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Realistic simulations for professional development in key sectors.</a:t>
            </a:r>
            <a:endParaRPr lang="en-US" sz="1850" dirty="0"/>
          </a:p>
        </p:txBody>
      </p:sp>
      <p:sp>
        <p:nvSpPr>
          <p:cNvPr id="10" name="Text 2"/>
          <p:cNvSpPr/>
          <p:nvPr/>
        </p:nvSpPr>
        <p:spPr>
          <a:xfrm>
            <a:off x="859536" y="3520440"/>
            <a:ext cx="12920472"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Virtual Reality Technologies Utilization</a:t>
            </a:r>
            <a:endParaRPr lang="en-US" sz="4640" dirty="0"/>
          </a:p>
        </p:txBody>
      </p:sp>
      <p:sp>
        <p:nvSpPr>
          <p:cNvPr id="11" name="Text 3"/>
          <p:cNvSpPr/>
          <p:nvPr/>
        </p:nvSpPr>
        <p:spPr>
          <a:xfrm>
            <a:off x="877824" y="5266944"/>
            <a:ext cx="2935224"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Interactive Gaming</a:t>
            </a:r>
            <a:endParaRPr lang="en-US" sz="2320" dirty="0"/>
          </a:p>
        </p:txBody>
      </p:sp>
      <p:sp>
        <p:nvSpPr>
          <p:cNvPr id="12" name="Text 4"/>
          <p:cNvSpPr/>
          <p:nvPr/>
        </p:nvSpPr>
        <p:spPr>
          <a:xfrm>
            <a:off x="877824" y="5998464"/>
            <a:ext cx="293522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Immersive gameplay in imaginative environments.</a:t>
            </a:r>
            <a:endParaRPr lang="en-US" sz="1850" dirty="0"/>
          </a:p>
        </p:txBody>
      </p:sp>
      <p:sp>
        <p:nvSpPr>
          <p:cNvPr id="13" name="Text 5"/>
          <p:cNvSpPr/>
          <p:nvPr/>
        </p:nvSpPr>
        <p:spPr>
          <a:xfrm>
            <a:off x="7507224" y="5266944"/>
            <a:ext cx="2935224"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Professional Training with VR</a:t>
            </a:r>
            <a:endParaRPr lang="en-US" sz="2320" dirty="0"/>
          </a:p>
        </p:txBody>
      </p:sp>
      <p:sp>
        <p:nvSpPr>
          <p:cNvPr id="14" name="Text 6"/>
          <p:cNvSpPr/>
          <p:nvPr/>
        </p:nvSpPr>
        <p:spPr>
          <a:xfrm>
            <a:off x="4197096" y="5266944"/>
            <a:ext cx="2935224"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Virtual Reality in Education</a:t>
            </a:r>
            <a:endParaRPr lang="en-US" sz="2320" dirty="0"/>
          </a:p>
        </p:txBody>
      </p:sp>
      <p:sp>
        <p:nvSpPr>
          <p:cNvPr id="15" name="Text 7"/>
          <p:cNvSpPr/>
          <p:nvPr/>
        </p:nvSpPr>
        <p:spPr>
          <a:xfrm>
            <a:off x="10826496" y="5266944"/>
            <a:ext cx="2935224"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Therapeutic Uses of Virtual Reality</a:t>
            </a:r>
            <a:endParaRPr lang="en-US" sz="2320" dirty="0"/>
          </a:p>
        </p:txBody>
      </p:sp>
      <p:sp>
        <p:nvSpPr>
          <p:cNvPr id="16" name="Text 8"/>
          <p:cNvSpPr/>
          <p:nvPr/>
        </p:nvSpPr>
        <p:spPr>
          <a:xfrm>
            <a:off x="10826496" y="5998464"/>
            <a:ext cx="293522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VR is used in exposure therapy for phobias and PTSD treatment.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6062472" y="4617720"/>
            <a:ext cx="2157984" cy="148132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Engaging experiences enhance memory and comprehension.</a:t>
            </a:r>
            <a:endParaRPr lang="en-US" sz="1850" dirty="0"/>
          </a:p>
        </p:txBody>
      </p:sp>
      <p:sp>
        <p:nvSpPr>
          <p:cNvPr id="5" name="Text 1"/>
          <p:cNvSpPr/>
          <p:nvPr/>
        </p:nvSpPr>
        <p:spPr>
          <a:xfrm>
            <a:off x="8723376" y="4325112"/>
            <a:ext cx="2157984" cy="886968"/>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VR aids in pain management and mental health.</a:t>
            </a:r>
            <a:endParaRPr lang="en-US" sz="1850" dirty="0"/>
          </a:p>
        </p:txBody>
      </p:sp>
      <p:sp>
        <p:nvSpPr>
          <p:cNvPr id="6" name="Text 2"/>
          <p:cNvSpPr/>
          <p:nvPr/>
        </p:nvSpPr>
        <p:spPr>
          <a:xfrm>
            <a:off x="6062472" y="3593592"/>
            <a:ext cx="2157984" cy="886968"/>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Enhancing Educational Outcomes</a:t>
            </a:r>
            <a:endParaRPr lang="en-US" sz="2320" dirty="0"/>
          </a:p>
        </p:txBody>
      </p:sp>
      <p:sp>
        <p:nvSpPr>
          <p:cNvPr id="7" name="Text 3"/>
          <p:cNvSpPr/>
          <p:nvPr/>
        </p:nvSpPr>
        <p:spPr>
          <a:xfrm>
            <a:off x="8723376" y="3593592"/>
            <a:ext cx="2157984"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VR in Clinical Applications</a:t>
            </a:r>
            <a:endParaRPr lang="en-US" sz="2320" dirty="0"/>
          </a:p>
        </p:txBody>
      </p:sp>
      <p:sp>
        <p:nvSpPr>
          <p:cNvPr id="8" name="Text 4"/>
          <p:cNvSpPr/>
          <p:nvPr/>
        </p:nvSpPr>
        <p:spPr>
          <a:xfrm>
            <a:off x="11375136" y="3593592"/>
            <a:ext cx="2157984" cy="886968"/>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Collaboration in Virtual Spaces</a:t>
            </a:r>
            <a:endParaRPr lang="en-US" sz="2320" dirty="0"/>
          </a:p>
        </p:txBody>
      </p:sp>
      <p:sp>
        <p:nvSpPr>
          <p:cNvPr id="9" name="Text 5"/>
          <p:cNvSpPr/>
          <p:nvPr/>
        </p:nvSpPr>
        <p:spPr>
          <a:xfrm>
            <a:off x="11375136" y="4617720"/>
            <a:ext cx="2157984"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Enhancing collaboration effectiveness on digital platforms.</a:t>
            </a:r>
            <a:endParaRPr lang="en-US" sz="1850" dirty="0"/>
          </a:p>
        </p:txBody>
      </p:sp>
      <p:sp>
        <p:nvSpPr>
          <p:cNvPr id="10" name="Text 6"/>
          <p:cNvSpPr/>
          <p:nvPr/>
        </p:nvSpPr>
        <p:spPr>
          <a:xfrm>
            <a:off x="5815584" y="2011680"/>
            <a:ext cx="7973568" cy="1188720"/>
          </a:xfrm>
          <a:prstGeom prst="rect">
            <a:avLst/>
          </a:prstGeom>
          <a:noFill/>
          <a:ln/>
        </p:spPr>
        <p:txBody>
          <a:bodyPr wrap="squar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Advantages of VR Technology</a:t>
            </a:r>
            <a:endParaRPr lang="en-US" sz="46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46920" y="36576"/>
            <a:ext cx="4956048" cy="8174736"/>
          </a:xfrm>
          <a:prstGeom prst="rect">
            <a:avLst/>
          </a:prstGeom>
        </p:spPr>
      </p:pic>
      <p:pic>
        <p:nvPicPr>
          <p:cNvPr id="4" name="Image 2" descr="preencoded.png">    </p:cNvPr>
          <p:cNvPicPr>
            <a:picLocks noChangeAspect="1"/>
          </p:cNvPicPr>
          <p:nvPr/>
        </p:nvPicPr>
        <p:blipFill>
          <a:blip r:embed="rId3"/>
          <a:stretch>
            <a:fillRect/>
          </a:stretch>
        </p:blipFill>
        <p:spPr>
          <a:xfrm>
            <a:off x="813816" y="3209544"/>
            <a:ext cx="603504" cy="484632"/>
          </a:xfrm>
          <a:prstGeom prst="rect">
            <a:avLst/>
          </a:prstGeom>
        </p:spPr>
      </p:pic>
      <p:pic>
        <p:nvPicPr>
          <p:cNvPr id="5" name="Image 3" descr="preencoded.png">    </p:cNvPr>
          <p:cNvPicPr>
            <a:picLocks noChangeAspect="1"/>
          </p:cNvPicPr>
          <p:nvPr/>
        </p:nvPicPr>
        <p:blipFill>
          <a:blip r:embed="rId4"/>
          <a:stretch>
            <a:fillRect/>
          </a:stretch>
        </p:blipFill>
        <p:spPr>
          <a:xfrm>
            <a:off x="3584448" y="3209544"/>
            <a:ext cx="603504" cy="484632"/>
          </a:xfrm>
          <a:prstGeom prst="rect">
            <a:avLst/>
          </a:prstGeom>
        </p:spPr>
      </p:pic>
      <p:pic>
        <p:nvPicPr>
          <p:cNvPr id="6" name="Image 4" descr="preencoded.png">    </p:cNvPr>
          <p:cNvPicPr>
            <a:picLocks noChangeAspect="1"/>
          </p:cNvPicPr>
          <p:nvPr/>
        </p:nvPicPr>
        <p:blipFill>
          <a:blip r:embed="rId5"/>
          <a:stretch>
            <a:fillRect/>
          </a:stretch>
        </p:blipFill>
        <p:spPr>
          <a:xfrm>
            <a:off x="6446520" y="3209544"/>
            <a:ext cx="420624" cy="484632"/>
          </a:xfrm>
          <a:prstGeom prst="rect">
            <a:avLst/>
          </a:prstGeom>
        </p:spPr>
      </p:pic>
      <p:sp>
        <p:nvSpPr>
          <p:cNvPr id="7" name="Text 0"/>
          <p:cNvSpPr/>
          <p:nvPr/>
        </p:nvSpPr>
        <p:spPr>
          <a:xfrm>
            <a:off x="6419088" y="4709160"/>
            <a:ext cx="239572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Some users experience motion sickness while using VR.</a:t>
            </a:r>
            <a:endParaRPr lang="en-US" sz="1850" dirty="0"/>
          </a:p>
        </p:txBody>
      </p:sp>
      <p:sp>
        <p:nvSpPr>
          <p:cNvPr id="8" name="Text 1"/>
          <p:cNvSpPr/>
          <p:nvPr/>
        </p:nvSpPr>
        <p:spPr>
          <a:xfrm>
            <a:off x="6419088" y="3977640"/>
            <a:ext cx="239572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User Discomfort</a:t>
            </a:r>
            <a:endParaRPr lang="en-US" sz="2320" dirty="0"/>
          </a:p>
        </p:txBody>
      </p:sp>
      <p:sp>
        <p:nvSpPr>
          <p:cNvPr id="9" name="Text 2"/>
          <p:cNvSpPr/>
          <p:nvPr/>
        </p:nvSpPr>
        <p:spPr>
          <a:xfrm>
            <a:off x="877824" y="4416552"/>
            <a:ext cx="239572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Developing VR technology requires significant investment.</a:t>
            </a:r>
            <a:endParaRPr lang="en-US" sz="1850" dirty="0"/>
          </a:p>
        </p:txBody>
      </p:sp>
      <p:sp>
        <p:nvSpPr>
          <p:cNvPr id="10" name="Text 3"/>
          <p:cNvSpPr/>
          <p:nvPr/>
        </p:nvSpPr>
        <p:spPr>
          <a:xfrm>
            <a:off x="859536" y="2331720"/>
            <a:ext cx="7973568" cy="594360"/>
          </a:xfrm>
          <a:prstGeom prst="rect">
            <a:avLst/>
          </a:prstGeom>
          <a:noFill/>
          <a:ln/>
        </p:spPr>
        <p:txBody>
          <a:bodyPr wrap="none" lIns="0" tIns="0" rIns="0" bIns="0" rtlCol="0" anchor="t"/>
          <a:lstStyle/>
          <a:p>
            <a:pPr algn="l" indent="0" marL="0">
              <a:lnSpc>
                <a:spcPts val="4640"/>
              </a:lnSpc>
              <a:buNone/>
            </a:pPr>
            <a:r>
              <a:rPr lang="en-US" sz="4640" dirty="0">
                <a:solidFill>
                  <a:srgbClr val="C2A1F7"/>
                </a:solidFill>
                <a:latin typeface="NotoSans-NotoSans-SemiBold" pitchFamily="34" charset="0"/>
                <a:ea typeface="NotoSans-NotoSans-SemiBold" pitchFamily="34" charset="-122"/>
                <a:cs typeface="NotoSans-NotoSans-SemiBold" pitchFamily="34" charset="-120"/>
              </a:rPr>
              <a:t>Challenges in VR</a:t>
            </a:r>
            <a:endParaRPr lang="en-US" sz="4640" dirty="0"/>
          </a:p>
        </p:txBody>
      </p:sp>
      <p:sp>
        <p:nvSpPr>
          <p:cNvPr id="11" name="Text 4"/>
          <p:cNvSpPr/>
          <p:nvPr/>
        </p:nvSpPr>
        <p:spPr>
          <a:xfrm>
            <a:off x="3648456" y="3977640"/>
            <a:ext cx="2395728" cy="594360"/>
          </a:xfrm>
          <a:prstGeom prst="rect">
            <a:avLst/>
          </a:prstGeom>
          <a:noFill/>
          <a:ln/>
        </p:spPr>
        <p:txBody>
          <a:bodyPr wrap="squar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Technical Limitations</a:t>
            </a:r>
            <a:endParaRPr lang="en-US" sz="2320" dirty="0"/>
          </a:p>
        </p:txBody>
      </p:sp>
      <p:sp>
        <p:nvSpPr>
          <p:cNvPr id="12" name="Text 5"/>
          <p:cNvSpPr/>
          <p:nvPr/>
        </p:nvSpPr>
        <p:spPr>
          <a:xfrm>
            <a:off x="3648456" y="4709160"/>
            <a:ext cx="2395728" cy="1188720"/>
          </a:xfrm>
          <a:prstGeom prst="rect">
            <a:avLst/>
          </a:prstGeom>
          <a:noFill/>
          <a:ln/>
        </p:spPr>
        <p:txBody>
          <a:bodyPr wrap="square" lIns="0" tIns="0" rIns="0" bIns="0" rtlCol="0" anchor="t"/>
          <a:lstStyle/>
          <a:p>
            <a:pPr algn="l" indent="0" marL="0">
              <a:lnSpc>
                <a:spcPts val="2320"/>
              </a:lnSpc>
              <a:buNone/>
            </a:pPr>
            <a:r>
              <a:rPr lang="en-US" sz="1850" dirty="0">
                <a:solidFill>
                  <a:srgbClr val="E0D6E7"/>
                </a:solidFill>
                <a:latin typeface="NotoSans-NotoSans-Regular" pitchFamily="34" charset="0"/>
                <a:ea typeface="NotoSans-NotoSans-Regular" pitchFamily="34" charset="-122"/>
                <a:cs typeface="NotoSans-NotoSans-Regular" pitchFamily="34" charset="-120"/>
              </a:rPr>
              <a:t>Current hardware may not support advanced VR experiences.</a:t>
            </a:r>
            <a:endParaRPr lang="en-US" sz="1850" dirty="0"/>
          </a:p>
        </p:txBody>
      </p:sp>
      <p:sp>
        <p:nvSpPr>
          <p:cNvPr id="13" name="Text 6"/>
          <p:cNvSpPr/>
          <p:nvPr/>
        </p:nvSpPr>
        <p:spPr>
          <a:xfrm>
            <a:off x="877824" y="3977640"/>
            <a:ext cx="2395728" cy="301752"/>
          </a:xfrm>
          <a:prstGeom prst="rect">
            <a:avLst/>
          </a:prstGeom>
          <a:noFill/>
          <a:ln/>
        </p:spPr>
        <p:txBody>
          <a:bodyPr wrap="none" lIns="0" tIns="0" rIns="0" bIns="0" rtlCol="0" anchor="t"/>
          <a:lstStyle/>
          <a:p>
            <a:pPr algn="l" indent="0" marL="0">
              <a:lnSpc>
                <a:spcPts val="2320"/>
              </a:lnSpc>
              <a:buNone/>
            </a:pPr>
            <a:r>
              <a:rPr lang="en-US" sz="2320" dirty="0">
                <a:solidFill>
                  <a:srgbClr val="C2A1F7"/>
                </a:solidFill>
                <a:latin typeface="NotoSans-NotoSans-SemiBold" pitchFamily="34" charset="0"/>
                <a:ea typeface="NotoSans-NotoSans-SemiBold" pitchFamily="34" charset="-122"/>
                <a:cs typeface="NotoSans-NotoSans-SemiBold" pitchFamily="34" charset="-120"/>
              </a:rPr>
              <a:t>High Costs</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2025-03-07T16:04:47Z</dcterms:created>
  <dcterms:modified xsi:type="dcterms:W3CDTF">2025-03-07T16:04:47Z</dcterms:modified>
</cp:coreProperties>
</file>